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352" r:id="rId4"/>
    <p:sldId id="357" r:id="rId5"/>
    <p:sldId id="358" r:id="rId6"/>
    <p:sldId id="359" r:id="rId7"/>
    <p:sldId id="361" r:id="rId8"/>
    <p:sldId id="362" r:id="rId9"/>
    <p:sldId id="391" r:id="rId10"/>
    <p:sldId id="364" r:id="rId11"/>
    <p:sldId id="365" r:id="rId12"/>
    <p:sldId id="366" r:id="rId13"/>
    <p:sldId id="336" r:id="rId14"/>
    <p:sldId id="393" r:id="rId15"/>
    <p:sldId id="317" r:id="rId16"/>
    <p:sldId id="261" r:id="rId17"/>
    <p:sldId id="318" r:id="rId18"/>
    <p:sldId id="395" r:id="rId19"/>
    <p:sldId id="262" r:id="rId20"/>
    <p:sldId id="397" r:id="rId21"/>
    <p:sldId id="399" r:id="rId22"/>
    <p:sldId id="398" r:id="rId23"/>
    <p:sldId id="396" r:id="rId24"/>
    <p:sldId id="400" r:id="rId25"/>
    <p:sldId id="394" r:id="rId26"/>
    <p:sldId id="263" r:id="rId27"/>
    <p:sldId id="265" r:id="rId28"/>
    <p:sldId id="310" r:id="rId29"/>
    <p:sldId id="311" r:id="rId30"/>
    <p:sldId id="312" r:id="rId31"/>
    <p:sldId id="401" r:id="rId32"/>
    <p:sldId id="402" r:id="rId33"/>
    <p:sldId id="260" r:id="rId34"/>
    <p:sldId id="268" r:id="rId35"/>
    <p:sldId id="269" r:id="rId36"/>
    <p:sldId id="270" r:id="rId37"/>
    <p:sldId id="273" r:id="rId38"/>
    <p:sldId id="314" r:id="rId39"/>
    <p:sldId id="313" r:id="rId40"/>
    <p:sldId id="315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307" r:id="rId64"/>
    <p:sldId id="308" r:id="rId65"/>
  </p:sldIdLst>
  <p:sldSz cx="24384000" cy="13716000"/>
  <p:notesSz cx="6858000" cy="9144000"/>
  <p:embeddedFontLst>
    <p:embeddedFont>
      <p:font typeface="Helvetica Neue" panose="02000503000000020004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1" roundtripDataSignature="AMtx7misBltfc2VZozsU8nv5Hzzrby6XW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nik Morit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4"/>
    <p:restoredTop sz="94675"/>
  </p:normalViewPr>
  <p:slideViewPr>
    <p:cSldViewPr snapToGrid="0" snapToObjects="1">
      <p:cViewPr varScale="1">
        <p:scale>
          <a:sx n="70" d="100"/>
          <a:sy n="70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customschemas.google.com/relationships/presentationmetadata" Target="meta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10T22:06:04.452" idx="1">
    <p:pos x="523" y="747"/>
    <p:text>Students may now know how to do this so could be valuable to demo it.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rR-N4Y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Common, the way most people do this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583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23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415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3704418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1019655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35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174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254833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868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872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49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32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855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400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04eaf2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104eaf235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11734339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11734339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401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11734339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11734339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3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234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616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436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975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04eaf23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04eaf235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104eaf23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104eaf235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104eaf23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104eaf235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104eaf2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104eaf235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5828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593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599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104eaf23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104eaf235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0637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eaf23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04eaf235_1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117343390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117343390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11734339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11734339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https://projects.susielu.com/viz-palette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11734339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11734339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1173433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1173433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1173433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1173433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11734339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11734339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11734339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117343390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104eaf23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104eaf235_1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5118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11734339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117343390_0_2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11734339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11734339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1173433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1173433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11734339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11734339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117343390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117343390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11734339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117343390_0_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104eaf23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104eaf235_1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1173433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117343390_0_3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2af637055b354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2af637055b354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2af637055b354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2af637055b354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227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2af637055b354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2af637055b354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2af637055b354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2af637055b354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11734339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117343390_0_3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104eaf235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104eaf235_1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117343390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0117343390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18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53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Common, the way most people do this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21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9" descr="DIG-light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9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Full">
  <p:cSld name="Title, Bullets &amp; Photo Ful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3"/>
          </p:nvPr>
        </p:nvSpPr>
        <p:spPr>
          <a:xfrm>
            <a:off x="10985575" y="-2058461"/>
            <a:ext cx="13398049" cy="1786406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Alt">
  <p:cSld name="Title Only Al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1753923" y="1456422"/>
            <a:ext cx="20876153" cy="77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1753923" y="9840155"/>
            <a:ext cx="17453045" cy="147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3"/>
          </p:nvPr>
        </p:nvSpPr>
        <p:spPr>
          <a:xfrm>
            <a:off x="1753923" y="11437453"/>
            <a:ext cx="17453045" cy="147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5E5E5E"/>
              </a:buClr>
              <a:buSzPts val="4800"/>
              <a:buFont typeface="Helvetica Neue"/>
              <a:buNone/>
              <a:defRPr>
                <a:solidFill>
                  <a:srgbClr val="5E5E5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>
            <a:spLocks noGrp="1"/>
          </p:cNvSpPr>
          <p:nvPr>
            <p:ph type="pic" idx="4"/>
          </p:nvPr>
        </p:nvSpPr>
        <p:spPr>
          <a:xfrm>
            <a:off x="19674227" y="9378146"/>
            <a:ext cx="2965450" cy="39539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6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rgbClr val="00000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117343390_0_115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10117343390_0_115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1pPr>
            <a:lvl2pPr marL="914400" lvl="1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2pPr>
            <a:lvl3pPr marL="1371600" lvl="2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3pPr>
            <a:lvl4pPr marL="1828800" lvl="3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4pPr>
            <a:lvl5pPr marL="2286000" lvl="4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5pPr>
            <a:lvl6pPr marL="2743200" lvl="5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10117343390_0_11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17343390_0_22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0117343390_0_22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1pPr>
            <a:lvl2pPr marL="914400" lvl="1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2pPr>
            <a:lvl3pPr marL="1371600" lvl="2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3pPr>
            <a:lvl4pPr marL="1828800" lvl="3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4pPr>
            <a:lvl5pPr marL="2286000" lvl="4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5pPr>
            <a:lvl6pPr marL="2743200" lvl="5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0117343390_0_22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/>
            </a:lvl1pPr>
          </a:lstStyle>
          <a:p>
            <a:r>
              <a:t>Section Title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61705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lt">
  <p:cSld name="Title Alt">
    <p:bg>
      <p:bgPr>
        <a:solidFill>
          <a:srgbClr val="882125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12" descr="DIG-dark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2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Bottom">
  <p:cSld name="Title &amp; Photo Bot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>
            <a:spLocks noGrp="1"/>
          </p:cNvSpPr>
          <p:nvPr>
            <p:ph type="pic" idx="2"/>
          </p:nvPr>
        </p:nvSpPr>
        <p:spPr>
          <a:xfrm>
            <a:off x="-96224" y="-9193425"/>
            <a:ext cx="24576450" cy="32768603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lt">
  <p:cSld name="Bullets Al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body" idx="1"/>
          </p:nvPr>
        </p:nvSpPr>
        <p:spPr>
          <a:xfrm>
            <a:off x="1206500" y="1211484"/>
            <a:ext cx="21971000" cy="1129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xle-la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visa.com/pages/chart-components" TargetMode="External"/><Relationship Id="rId3" Type="http://schemas.openxmlformats.org/officeDocument/2006/relationships/hyperlink" Target="https://www.frank.computer/" TargetMode="External"/><Relationship Id="rId7" Type="http://schemas.openxmlformats.org/officeDocument/2006/relationships/hyperlink" Target="https://chartability.fizz.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.org/groups/wg/aria/participants#:~:text=Frank%20Elavsky" TargetMode="External"/><Relationship Id="rId5" Type="http://schemas.openxmlformats.org/officeDocument/2006/relationships/hyperlink" Target="https://github.com/dataviza11y" TargetMode="External"/><Relationship Id="rId4" Type="http://schemas.openxmlformats.org/officeDocument/2006/relationships/hyperlink" Target="https://machinelearning.apple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.org/development/desa/disabilities/convention-on-the-rights-of-persons-with-disabilities/article-9-accessibility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un.org/development/desa/disabilities/convention-on-the-rights-of-persons-with-disabilities/article-10-right-to-life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microsoft.com/download/b/0/d/b0d4bf87-09ce-4417-8f28-d60703d672ed/inclusive_toolkit_manual_final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6/228034-ability-based-design/fulltex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iatrisbian/status/1324427612723253250?s=2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XJgbRFzKLKeahrGv7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blog.datawrapper.de/colorblindness-part2/" TargetMode="Externa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ightingale/writing-alt-text-for-data-visualization-2a218ef43f81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5" Type="http://schemas.openxmlformats.org/officeDocument/2006/relationships/comments" Target="../comments/comment1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ightingale/writing-alt-text-for-data-visualization-2a218ef43f81" TargetMode="External"/><Relationship Id="rId5" Type="http://schemas.openxmlformats.org/officeDocument/2006/relationships/hyperlink" Target="https://observablehq.com/@frankelavsky/no-use-of-color-alone-in-data-visualization" TargetMode="External"/><Relationship Id="rId4" Type="http://schemas.openxmlformats.org/officeDocument/2006/relationships/hyperlink" Target="https://projects.susielu.com/viz-palette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examples/selection_heatmap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frankelavsky/experimental-color-scale-texture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hanieevergreen.com/strong-titles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mingwayapp.com/" TargetMode="External"/><Relationship Id="rId4" Type="http://schemas.openxmlformats.org/officeDocument/2006/relationships/hyperlink" Target="https://developer.mozilla.org/en-US/docs/Learn/HTML/Tables/Advanced#the_scope_attribute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viza11y/resources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artability.fizz.studio/" TargetMode="External"/><Relationship Id="rId4" Type="http://schemas.openxmlformats.org/officeDocument/2006/relationships/hyperlink" Target="https://twitter.com/FrankElavsk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>
            <a:spLocks noGrp="1"/>
          </p:cNvSpPr>
          <p:nvPr>
            <p:ph type="body" idx="1"/>
          </p:nvPr>
        </p:nvSpPr>
        <p:spPr>
          <a:xfrm>
            <a:off x="1201340" y="11383083"/>
            <a:ext cx="18279910" cy="154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Frank Elavsky, PhD student at Carnegie Mellon University</a:t>
            </a:r>
            <a:endParaRPr dirty="0"/>
          </a:p>
        </p:txBody>
      </p:sp>
      <p:sp>
        <p:nvSpPr>
          <p:cNvPr id="125" name="Google Shape;125;p1"/>
          <p:cNvSpPr txBox="1">
            <a:spLocks noGrp="1"/>
          </p:cNvSpPr>
          <p:nvPr>
            <p:ph type="ctrTitle" idx="4294967295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 sz="1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Visualization Accessibility</a:t>
            </a:r>
            <a:endParaRPr dirty="0"/>
          </a:p>
        </p:txBody>
      </p:sp>
      <p:sp>
        <p:nvSpPr>
          <p:cNvPr id="126" name="Google Shape;126;p1"/>
          <p:cNvSpPr txBox="1">
            <a:spLocks noGrp="1"/>
          </p:cNvSpPr>
          <p:nvPr>
            <p:ph type="subTitle" idx="4294967295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5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Thinking about data visualization for people with disabilities.</a:t>
            </a:r>
            <a:endParaRPr dirty="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Invited Talk, Northwestern </a:t>
            </a:r>
            <a:r>
              <a:rPr lang="en-US" sz="3600" dirty="0" err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MSiA</a:t>
            </a:r>
            <a:r>
              <a:rPr lang="en-US" sz="360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Jan 2023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15772-526D-683E-5753-29BB840D035A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axle-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lab.com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A4593D-4F7B-D5C4-FF2F-6701E8E7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572" y="1701841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knowledgeable “specialist” intervenes</a:t>
            </a:r>
          </a:p>
        </p:txBody>
      </p: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6BFBA10E-B7CD-8ACF-2D9B-C5733B7C0CE3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94F0-9C54-B5A0-CE6E-E586BBE084AD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10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A01443A5-E4EC-E31F-D0BB-7BCB6D46075F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98728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Creators</a:t>
            </a:r>
            <a:endParaRPr sz="55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change our systems, laws, and environments</a:t>
            </a:r>
          </a:p>
        </p:txBody>
      </p:sp>
      <p:sp>
        <p:nvSpPr>
          <p:cNvPr id="2" name="Google Shape;505;g10104eaf235_1_87">
            <a:extLst>
              <a:ext uri="{FF2B5EF4-FFF2-40B4-BE49-F238E27FC236}">
                <a16:creationId xmlns:a16="http://schemas.microsoft.com/office/drawing/2014/main" id="{71779EC4-E9DC-24F6-AB80-6E8927D76779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48A169-0353-3414-BF92-A9ABF57733B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11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7" name="Google Shape;499;g10104eaf235_1_87">
            <a:extLst>
              <a:ext uri="{FF2B5EF4-FFF2-40B4-BE49-F238E27FC236}">
                <a16:creationId xmlns:a16="http://schemas.microsoft.com/office/drawing/2014/main" id="{76EECA98-D40A-DB0A-F72D-4A9547E1A298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327382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Creators</a:t>
            </a:r>
            <a:endParaRPr sz="5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/>
              <a:t>Tools</a:t>
            </a:r>
            <a:endParaRPr sz="5500" b="1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give creators better tools</a:t>
            </a:r>
          </a:p>
        </p:txBody>
      </p:sp>
      <p:sp>
        <p:nvSpPr>
          <p:cNvPr id="2" name="Google Shape;505;g10104eaf235_1_87">
            <a:extLst>
              <a:ext uri="{FF2B5EF4-FFF2-40B4-BE49-F238E27FC236}">
                <a16:creationId xmlns:a16="http://schemas.microsoft.com/office/drawing/2014/main" id="{216EB48B-A2E0-DC62-A34E-E140F4F0C931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90DF96-FAEB-F9F5-8B9E-E642F78D76DB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12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7" name="Google Shape;499;g10104eaf235_1_87">
            <a:extLst>
              <a:ext uri="{FF2B5EF4-FFF2-40B4-BE49-F238E27FC236}">
                <a16:creationId xmlns:a16="http://schemas.microsoft.com/office/drawing/2014/main" id="{A2FE2EFC-3875-6382-83F3-439DD38BBDA1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363070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C8105-7712-D639-8FE5-66A9EBA4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004" y="1880220"/>
            <a:ext cx="10985504" cy="10033000"/>
          </a:xfrm>
        </p:spPr>
        <p:txBody>
          <a:bodyPr anchor="ctr">
            <a:normAutofit/>
          </a:bodyPr>
          <a:lstStyle/>
          <a:p>
            <a:r>
              <a:rPr lang="en-US" sz="10700" dirty="0"/>
              <a:t>26% of people living in the United States self-report living with a disability that affects their daily life.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2A1CDC7-3D22-A0BD-DE8B-E12871F7FEB1}"/>
              </a:ext>
            </a:extLst>
          </p:cNvPr>
          <p:cNvSpPr txBox="1">
            <a:spLocks/>
          </p:cNvSpPr>
          <p:nvPr/>
        </p:nvSpPr>
        <p:spPr>
          <a:xfrm>
            <a:off x="1737509" y="10363708"/>
            <a:ext cx="10271497" cy="96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sz="30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Okoro et al. “Prevalence of Disabilities and Health Care Access by Disability Status and Type Among Adults”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D94A-3146-7310-DC17-DD879A21762D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0D714-2E81-4FA9-7806-B57AAAF2FBB4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B8008-BAD0-0727-2969-6DD5B4E17D23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5D754-DDB8-91E3-5E72-59E9763A5900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1E745-0E0E-DA0B-259C-9AF6BEF61198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052066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62BF2-8208-BC5D-4A7A-D9BB069DF7E2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FDE3C-059E-96B8-9152-771CF799E26B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2C68F-033B-6A45-C5C3-A45B72DDD757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60AE-B0E4-9022-DC60-80073A987EB7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B46FE-5602-998C-14B4-63881C58E60E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69CB89-BE86-9019-252E-80EFA2AD3D9F}"/>
              </a:ext>
            </a:extLst>
          </p:cNvPr>
          <p:cNvSpPr txBox="1"/>
          <p:nvPr/>
        </p:nvSpPr>
        <p:spPr>
          <a:xfrm>
            <a:off x="14782799" y="3779469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Visual design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E4E8D-825F-7137-5DB7-05829C63E5D8}"/>
              </a:ext>
            </a:extLst>
          </p:cNvPr>
          <p:cNvSpPr txBox="1"/>
          <p:nvPr/>
        </p:nvSpPr>
        <p:spPr>
          <a:xfrm>
            <a:off x="14782799" y="4808574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Non-visual design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9C7E7E-9407-C3E1-1C91-E9835421B2AF}"/>
              </a:ext>
            </a:extLst>
          </p:cNvPr>
          <p:cNvSpPr txBox="1"/>
          <p:nvPr/>
        </p:nvSpPr>
        <p:spPr>
          <a:xfrm>
            <a:off x="14782799" y="5841998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Narrative design, statistics, storytelling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6B7CF6-F133-ED89-C671-D3B5033BE6B4}"/>
              </a:ext>
            </a:extLst>
          </p:cNvPr>
          <p:cNvSpPr txBox="1"/>
          <p:nvPr/>
        </p:nvSpPr>
        <p:spPr>
          <a:xfrm>
            <a:off x="14782799" y="7544909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Interaction design, device considerations, performance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3B9521-7E09-8D75-CB5F-DBF6E1015A89}"/>
              </a:ext>
            </a:extLst>
          </p:cNvPr>
          <p:cNvSpPr txBox="1"/>
          <p:nvPr/>
        </p:nvSpPr>
        <p:spPr>
          <a:xfrm>
            <a:off x="14782799" y="9247820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Animation, transitions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89AAAC-F3AF-77CF-AA0F-3D154FCC3EF2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3682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E924E8-09E3-E4FE-7671-6B7B81CD8762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15620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DA0EDB2-1C32-2A79-C2F6-38C8A1180A05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5329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B0C6AB-9A51-2985-7DF4-4CD7759D2C30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2090400" y="5731409"/>
            <a:ext cx="2692399" cy="83899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0D1980-43B5-CCDE-9B66-B363B0528058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5731409"/>
            <a:ext cx="2692399" cy="25419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A107A8-FFC9-C8CA-3112-F4FAC7D24E1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5731409"/>
            <a:ext cx="2692399" cy="39062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63A119-8AFF-5236-003E-7B910E1C907A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27558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F79605-A4CD-D43B-8D50-28BB77966680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17267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298A49-312D-050F-2833-C4ED8195AB35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3548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4D066B-21D8-0F7A-B4EE-03723D9ACE35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6925209"/>
            <a:ext cx="2692399" cy="13481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D1C1583-32FC-9786-7A0D-6DDD496F2EA1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6925209"/>
            <a:ext cx="2692399" cy="27124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D8A2F-6E1C-8819-17F1-D4D81C9F14A2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28951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8B77C7-926B-EB62-69F0-1D1B900B944A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8093609"/>
            <a:ext cx="2692399" cy="1797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A22E26-4813-95A9-203F-723A8923E90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8093609"/>
            <a:ext cx="2692399" cy="15440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336A09-B64D-5EF4-4B78-A4D556767CA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9262009"/>
            <a:ext cx="2692399" cy="3756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9EB2697-C601-E3F6-9B1B-89C01D0ECD79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50926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5B72A81-BDE9-1F85-BD05-7A94EFDF2A54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26916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23E42B-7DF5-2BC5-8D97-85920B52E80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2090400" y="8273314"/>
            <a:ext cx="2692399" cy="98869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Google Shape;141;g10104eaf235_1_123">
            <a:extLst>
              <a:ext uri="{FF2B5EF4-FFF2-40B4-BE49-F238E27FC236}">
                <a16:creationId xmlns:a16="http://schemas.microsoft.com/office/drawing/2014/main" id="{17C44C13-052D-0AEB-9D0E-5CCB16F4F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0792" y="836264"/>
            <a:ext cx="22707754" cy="241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lvl="0">
              <a:buSzPts val="8500"/>
            </a:pPr>
            <a:r>
              <a:rPr lang="en-US" dirty="0"/>
              <a:t>Every area of disability affects data visualization 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7958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06500" y="4424279"/>
            <a:ext cx="21971000" cy="186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you will learn today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1206500" y="6293872"/>
            <a:ext cx="21971000" cy="658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is accessibility?</a:t>
            </a:r>
            <a:endParaRPr dirty="0"/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are the social and medical models of disability?</a:t>
            </a:r>
            <a:endParaRPr dirty="0"/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are “ability assumptions”?</a:t>
            </a:r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is “situational” disability or impairment?</a:t>
            </a:r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are some ways to think about accessibility in your own work?</a:t>
            </a:r>
            <a:endParaRPr dirty="0"/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15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Discuss: What is accessibility?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i="1" dirty="0"/>
              <a:t>Bonus discussion:</a:t>
            </a:r>
            <a:endParaRPr sz="5500" i="1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What is “Inclusive Design” and how is it different from accessibility?</a:t>
            </a:r>
            <a:endParaRPr sz="5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/>
            <a:r>
              <a:rPr lang="en-US" sz="5500" dirty="0"/>
              <a:t>1. The qualities that make an experience open or usable to all.</a:t>
            </a:r>
          </a:p>
          <a:p>
            <a:pPr marL="0" lvl="0" indent="0"/>
            <a:r>
              <a:rPr lang="en-US" sz="5500" dirty="0"/>
              <a:t>2. The qualities that make an experience open or usable specifically for people with disabilities.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1567068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C8105-7712-D639-8FE5-66A9EBA4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004" y="1880220"/>
            <a:ext cx="10985504" cy="10033000"/>
          </a:xfrm>
        </p:spPr>
        <p:txBody>
          <a:bodyPr anchor="ctr">
            <a:normAutofit/>
          </a:bodyPr>
          <a:lstStyle/>
          <a:p>
            <a:r>
              <a:rPr lang="en-US" sz="10700" dirty="0"/>
              <a:t>26% are disabled. Now what?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2A1CDC7-3D22-A0BD-DE8B-E12871F7FEB1}"/>
              </a:ext>
            </a:extLst>
          </p:cNvPr>
          <p:cNvSpPr txBox="1">
            <a:spLocks/>
          </p:cNvSpPr>
          <p:nvPr/>
        </p:nvSpPr>
        <p:spPr>
          <a:xfrm>
            <a:off x="1737509" y="10363708"/>
            <a:ext cx="10271497" cy="96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sz="30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Okoro et al. “Prevalence of Disabilities and Health Care Access by Disability Status and Type Among Adults”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D94A-3146-7310-DC17-DD879A21762D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0D714-2E81-4FA9-7806-B57AAAF2FBB4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B8008-BAD0-0727-2969-6DD5B4E17D23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5D754-DDB8-91E3-5E72-59E9763A5900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1E745-0E0E-DA0B-259C-9AF6BEF61198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267369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b="1" dirty="0"/>
              <a:t>social</a:t>
            </a:r>
            <a:r>
              <a:rPr lang="en-US" dirty="0"/>
              <a:t> vs </a:t>
            </a:r>
            <a:r>
              <a:rPr lang="en-US" b="1" dirty="0"/>
              <a:t>medical</a:t>
            </a:r>
            <a:r>
              <a:rPr lang="en-US" dirty="0"/>
              <a:t> models of disability</a:t>
            </a:r>
            <a:endParaRPr dirty="0"/>
          </a:p>
        </p:txBody>
      </p:sp>
      <p:pic>
        <p:nvPicPr>
          <p:cNvPr id="1030" name="Picture 6" descr="Curbs | NYC Street Design Manual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5" name="Google Shape;166;g10104eaf235_0_17">
            <a:extLst>
              <a:ext uri="{FF2B5EF4-FFF2-40B4-BE49-F238E27FC236}">
                <a16:creationId xmlns:a16="http://schemas.microsoft.com/office/drawing/2014/main" id="{C95879BA-3DAC-A165-F5A3-486E431A74EA}"/>
              </a:ext>
            </a:extLst>
          </p:cNvPr>
          <p:cNvSpPr txBox="1">
            <a:spLocks/>
          </p:cNvSpPr>
          <p:nvPr/>
        </p:nvSpPr>
        <p:spPr>
          <a:xfrm>
            <a:off x="1206450" y="6686499"/>
            <a:ext cx="8979966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r"/>
            <a:r>
              <a:rPr lang="en-US" sz="5500" i="1" dirty="0"/>
              <a:t>a “curb”</a:t>
            </a:r>
            <a:endParaRPr lang="en-US" sz="5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27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I? A data visualization + accessibility researcher and engineer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1206500" y="4475747"/>
            <a:ext cx="21971000" cy="860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Research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Carnegie Mellon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Apple</a:t>
            </a:r>
            <a:r>
              <a:rPr lang="en-US" dirty="0"/>
              <a:t>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Organize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DataVizA11y</a:t>
            </a:r>
            <a:r>
              <a:rPr lang="en-US" dirty="0"/>
              <a:t>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Contribute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W3C’s ARIA Working Group</a:t>
            </a:r>
            <a:r>
              <a:rPr lang="en-US" dirty="0"/>
              <a:t> as an invited expert.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Create</a:t>
            </a:r>
            <a:r>
              <a:rPr lang="en-US" dirty="0"/>
              <a:t>: Tools for </a:t>
            </a:r>
            <a:r>
              <a:rPr lang="en-US" dirty="0">
                <a:hlinkClick r:id="rId7"/>
              </a:rPr>
              <a:t>designers</a:t>
            </a:r>
            <a:r>
              <a:rPr lang="en-US" dirty="0"/>
              <a:t> and </a:t>
            </a:r>
            <a:r>
              <a:rPr lang="en-US" dirty="0">
                <a:hlinkClick r:id="rId8"/>
              </a:rPr>
              <a:t>engineers</a:t>
            </a:r>
            <a:r>
              <a:rPr lang="en-US" dirty="0"/>
              <a:t> who want to make accessible visualizations.</a:t>
            </a:r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do we do about curbs in our cities?</a:t>
            </a:r>
            <a:endParaRPr dirty="0"/>
          </a:p>
        </p:txBody>
      </p:sp>
      <p:pic>
        <p:nvPicPr>
          <p:cNvPr id="1030" name="Picture 6" descr="Curbs | NYC Street Design Manual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364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the </a:t>
            </a:r>
            <a:r>
              <a:rPr lang="en-US" i="1" dirty="0"/>
              <a:t>body</a:t>
            </a:r>
            <a:r>
              <a:rPr lang="en-US" dirty="0"/>
              <a:t> is the cause of disability (according to normative standards).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68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augment or “cure” the body.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EB09E94-4D2C-EE8B-4A6C-976B0B0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670" y="2731250"/>
            <a:ext cx="3416300" cy="400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2B4C4F-F44A-88A6-7AD2-DAB91190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712" y="7545794"/>
            <a:ext cx="4470400" cy="49911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5864F46-8AC2-9697-4A0D-D745D0716317}"/>
              </a:ext>
            </a:extLst>
          </p:cNvPr>
          <p:cNvSpPr/>
          <p:nvPr/>
        </p:nvSpPr>
        <p:spPr>
          <a:xfrm rot="20488496">
            <a:off x="9585713" y="5460097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42C67B1-2F5D-EF65-F4A9-5BA74E0756F7}"/>
              </a:ext>
            </a:extLst>
          </p:cNvPr>
          <p:cNvSpPr/>
          <p:nvPr/>
        </p:nvSpPr>
        <p:spPr>
          <a:xfrm rot="1358947">
            <a:off x="9557672" y="7717594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62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78549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The </a:t>
            </a:r>
            <a:r>
              <a:rPr lang="en-US" i="1" dirty="0"/>
              <a:t>curb</a:t>
            </a:r>
            <a:r>
              <a:rPr lang="en-US" dirty="0"/>
              <a:t> is the source of disability (a “barrier” to access).</a:t>
            </a:r>
            <a:endParaRPr dirty="0"/>
          </a:p>
        </p:txBody>
      </p:sp>
      <p:pic>
        <p:nvPicPr>
          <p:cNvPr id="3" name="Picture 6" descr="Curbs | NYC Street Design Manual">
            <a:extLst>
              <a:ext uri="{FF2B5EF4-FFF2-40B4-BE49-F238E27FC236}">
                <a16:creationId xmlns:a16="http://schemas.microsoft.com/office/drawing/2014/main" id="{3929226A-656B-6991-457B-BF6AB49C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78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Cut the curb.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586454-1F7B-5B3E-6FEB-4B7AFEEE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764" y="4181840"/>
            <a:ext cx="12418504" cy="6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Curbs | NYC Street Design Manual">
            <a:extLst>
              <a:ext uri="{FF2B5EF4-FFF2-40B4-BE49-F238E27FC236}">
                <a16:creationId xmlns:a16="http://schemas.microsoft.com/office/drawing/2014/main" id="{3F12951A-8D2C-63F4-D1F4-F20530BB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51D9361-5243-6272-2F08-B04EEB3B4866}"/>
              </a:ext>
            </a:extLst>
          </p:cNvPr>
          <p:cNvSpPr/>
          <p:nvPr/>
        </p:nvSpPr>
        <p:spPr>
          <a:xfrm>
            <a:off x="8558784" y="7077456"/>
            <a:ext cx="2029968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7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5675563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Discuss: </a:t>
            </a:r>
            <a:r>
              <a:rPr lang="en-US" i="1" dirty="0"/>
              <a:t>Why</a:t>
            </a:r>
            <a:r>
              <a:rPr lang="en-US" dirty="0"/>
              <a:t> do people do this work?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428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04eaf235_0_35"/>
          <p:cNvSpPr txBox="1">
            <a:spLocks noGrp="1"/>
          </p:cNvSpPr>
          <p:nvPr>
            <p:ph type="title"/>
          </p:nvPr>
        </p:nvSpPr>
        <p:spPr>
          <a:xfrm>
            <a:off x="1206450" y="130007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 is a human right</a:t>
            </a:r>
            <a:endParaRPr dirty="0"/>
          </a:p>
        </p:txBody>
      </p:sp>
      <p:sp>
        <p:nvSpPr>
          <p:cNvPr id="179" name="Google Shape;179;g10104eaf235_0_35"/>
          <p:cNvSpPr txBox="1">
            <a:spLocks noGrp="1"/>
          </p:cNvSpPr>
          <p:nvPr>
            <p:ph type="body" idx="1"/>
          </p:nvPr>
        </p:nvSpPr>
        <p:spPr>
          <a:xfrm>
            <a:off x="1183250" y="12169100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3"/>
              </a:rPr>
              <a:t>https://www.un.org/development/desa/disabilities/convention-on-the-rights-of-persons-with-disabilities/article-9-accessibility.html</a:t>
            </a:r>
            <a:endParaRPr sz="293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4"/>
              </a:rPr>
              <a:t>https://www.un.org/development/desa/disabilities/convention-on-the-rights-of-persons-with-disabilities/article-10-right-to-life.html</a:t>
            </a:r>
            <a:endParaRPr sz="2937" dirty="0"/>
          </a:p>
        </p:txBody>
      </p:sp>
      <p:sp>
        <p:nvSpPr>
          <p:cNvPr id="180" name="Google Shape;180;g10104eaf235_0_35"/>
          <p:cNvSpPr txBox="1">
            <a:spLocks noGrp="1"/>
          </p:cNvSpPr>
          <p:nvPr>
            <p:ph type="body" idx="2"/>
          </p:nvPr>
        </p:nvSpPr>
        <p:spPr>
          <a:xfrm>
            <a:off x="1183250" y="5151310"/>
            <a:ext cx="11642413" cy="4599654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Accessibility is an internationally recognized human right.</a:t>
            </a: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It is the morally and ethically correct thing to do.</a:t>
            </a:r>
            <a:endParaRPr dirty="0"/>
          </a:p>
        </p:txBody>
      </p:sp>
      <p:pic>
        <p:nvPicPr>
          <p:cNvPr id="181" name="Google Shape;181;g10104eaf235_0_35" title="united nations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3900" y="3307762"/>
            <a:ext cx="9753600" cy="8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1471146" y="6198935"/>
            <a:ext cx="22912854" cy="131813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expensive to exclude accessibility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117343390_0_24"/>
          <p:cNvSpPr txBox="1">
            <a:spLocks noGrp="1"/>
          </p:cNvSpPr>
          <p:nvPr>
            <p:ph type="title"/>
          </p:nvPr>
        </p:nvSpPr>
        <p:spPr>
          <a:xfrm>
            <a:off x="1196910" y="4283724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15</a:t>
            </a:r>
            <a:r>
              <a:rPr lang="en-US" sz="6000" dirty="0"/>
              <a:t>% of time spent on accessibility…</a:t>
            </a:r>
            <a:endParaRPr sz="6000" dirty="0"/>
          </a:p>
        </p:txBody>
      </p:sp>
      <p:grpSp>
        <p:nvGrpSpPr>
          <p:cNvPr id="202" name="Google Shape;202;g10117343390_0_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66831" y="5131338"/>
            <a:ext cx="21945874" cy="892811"/>
            <a:chOff x="437575" y="1193318"/>
            <a:chExt cx="8229600" cy="334800"/>
          </a:xfrm>
        </p:grpSpPr>
        <p:sp>
          <p:nvSpPr>
            <p:cNvPr id="203" name="Google Shape;203;g10117343390_0_24"/>
            <p:cNvSpPr/>
            <p:nvPr/>
          </p:nvSpPr>
          <p:spPr>
            <a:xfrm>
              <a:off x="437575" y="1193318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g10117343390_0_24"/>
            <p:cNvSpPr/>
            <p:nvPr/>
          </p:nvSpPr>
          <p:spPr>
            <a:xfrm>
              <a:off x="437575" y="1193318"/>
              <a:ext cx="1354438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5" name="Google Shape;205;g10117343390_0_24"/>
          <p:cNvSpPr txBox="1">
            <a:spLocks noGrp="1"/>
          </p:cNvSpPr>
          <p:nvPr>
            <p:ph type="title"/>
          </p:nvPr>
        </p:nvSpPr>
        <p:spPr>
          <a:xfrm>
            <a:off x="1196910" y="8311824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… for </a:t>
            </a:r>
            <a:r>
              <a:rPr lang="en-US" sz="6000" b="1" dirty="0"/>
              <a:t>26</a:t>
            </a:r>
            <a:r>
              <a:rPr lang="en-US" sz="6000" dirty="0"/>
              <a:t>% of all people</a:t>
            </a:r>
            <a:endParaRPr sz="6000" dirty="0"/>
          </a:p>
        </p:txBody>
      </p:sp>
      <p:grpSp>
        <p:nvGrpSpPr>
          <p:cNvPr id="206" name="Google Shape;206;g10117343390_0_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66831" y="9159473"/>
            <a:ext cx="21945874" cy="892827"/>
            <a:chOff x="437575" y="2703850"/>
            <a:chExt cx="8229600" cy="334806"/>
          </a:xfrm>
        </p:grpSpPr>
        <p:sp>
          <p:nvSpPr>
            <p:cNvPr id="207" name="Google Shape;207;g10117343390_0_24"/>
            <p:cNvSpPr/>
            <p:nvPr/>
          </p:nvSpPr>
          <p:spPr>
            <a:xfrm>
              <a:off x="437575" y="2703856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g10117343390_0_24"/>
            <p:cNvSpPr/>
            <p:nvPr/>
          </p:nvSpPr>
          <p:spPr>
            <a:xfrm>
              <a:off x="437575" y="2703850"/>
              <a:ext cx="2258100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193;g10117343390_0_11">
            <a:extLst>
              <a:ext uri="{FF2B5EF4-FFF2-40B4-BE49-F238E27FC236}">
                <a16:creationId xmlns:a16="http://schemas.microsoft.com/office/drawing/2014/main" id="{E6C8F09A-D306-307F-66C1-5ACF892FBEB2}"/>
              </a:ext>
            </a:extLst>
          </p:cNvPr>
          <p:cNvSpPr txBox="1">
            <a:spLocks/>
          </p:cNvSpPr>
          <p:nvPr/>
        </p:nvSpPr>
        <p:spPr>
          <a:xfrm>
            <a:off x="1166831" y="969180"/>
            <a:ext cx="22912854" cy="131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b="1"/>
              <a:t>It is expensive to exclude accessibility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8685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117343390_0_24"/>
          <p:cNvSpPr txBox="1">
            <a:spLocks noGrp="1"/>
          </p:cNvSpPr>
          <p:nvPr>
            <p:ph type="title"/>
          </p:nvPr>
        </p:nvSpPr>
        <p:spPr>
          <a:xfrm>
            <a:off x="831150" y="3801979"/>
            <a:ext cx="22721700" cy="2272251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Fixing inaccessibility takes </a:t>
            </a:r>
            <a:r>
              <a:rPr lang="en-US" b="1" dirty="0"/>
              <a:t>1.5 – 10x </a:t>
            </a:r>
            <a:r>
              <a:rPr lang="en-US" dirty="0"/>
              <a:t>more time if done </a:t>
            </a:r>
            <a:r>
              <a:rPr lang="en-US" i="1" dirty="0"/>
              <a:t>after</a:t>
            </a:r>
            <a:r>
              <a:rPr lang="en-US" dirty="0"/>
              <a:t> something is built.</a:t>
            </a:r>
            <a:endParaRPr dirty="0"/>
          </a:p>
        </p:txBody>
      </p:sp>
      <p:grpSp>
        <p:nvGrpSpPr>
          <p:cNvPr id="210" name="Google Shape;210;g10117343390_0_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19063" y="6818216"/>
            <a:ext cx="21945874" cy="892811"/>
            <a:chOff x="437575" y="4181043"/>
            <a:chExt cx="8229600" cy="334800"/>
          </a:xfrm>
        </p:grpSpPr>
        <p:sp>
          <p:nvSpPr>
            <p:cNvPr id="211" name="Google Shape;211;g10117343390_0_24"/>
            <p:cNvSpPr/>
            <p:nvPr/>
          </p:nvSpPr>
          <p:spPr>
            <a:xfrm>
              <a:off x="437575" y="4181043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10117343390_0_24"/>
            <p:cNvSpPr/>
            <p:nvPr/>
          </p:nvSpPr>
          <p:spPr>
            <a:xfrm>
              <a:off x="437575" y="4181043"/>
              <a:ext cx="8229600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210;g10117343390_0_24">
            <a:extLst>
              <a:ext uri="{FF2B5EF4-FFF2-40B4-BE49-F238E27FC236}">
                <a16:creationId xmlns:a16="http://schemas.microsoft.com/office/drawing/2014/main" id="{B9830B61-614C-FF70-B552-D1A39B96B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19063" y="8117629"/>
            <a:ext cx="21945874" cy="892811"/>
            <a:chOff x="437575" y="4181043"/>
            <a:chExt cx="8229600" cy="334800"/>
          </a:xfrm>
        </p:grpSpPr>
        <p:sp>
          <p:nvSpPr>
            <p:cNvPr id="7" name="Google Shape;211;g10117343390_0_24">
              <a:extLst>
                <a:ext uri="{FF2B5EF4-FFF2-40B4-BE49-F238E27FC236}">
                  <a16:creationId xmlns:a16="http://schemas.microsoft.com/office/drawing/2014/main" id="{98EDD5F5-7453-A7B5-C008-BF68F7DD076B}"/>
                </a:ext>
              </a:extLst>
            </p:cNvPr>
            <p:cNvSpPr/>
            <p:nvPr/>
          </p:nvSpPr>
          <p:spPr>
            <a:xfrm>
              <a:off x="437575" y="4181043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;g10117343390_0_24">
              <a:extLst>
                <a:ext uri="{FF2B5EF4-FFF2-40B4-BE49-F238E27FC236}">
                  <a16:creationId xmlns:a16="http://schemas.microsoft.com/office/drawing/2014/main" id="{6D8EEA76-0A9B-C7BA-4A39-1AE9932BA67E}"/>
                </a:ext>
              </a:extLst>
            </p:cNvPr>
            <p:cNvSpPr/>
            <p:nvPr/>
          </p:nvSpPr>
          <p:spPr>
            <a:xfrm>
              <a:off x="437575" y="4181043"/>
              <a:ext cx="4114800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4170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071A0B5-50C7-C0AC-45CF-686F10A7828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3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08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822402" y="5777348"/>
            <a:ext cx="14676864" cy="2161303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i="1" dirty="0"/>
              <a:t>Situational Impairment</a:t>
            </a:r>
            <a:br>
              <a:rPr lang="en-US" i="1" dirty="0"/>
            </a:br>
            <a:r>
              <a:rPr lang="en-US" dirty="0"/>
              <a:t>“Design for One, Extend to All”</a:t>
            </a:r>
            <a:endParaRPr dirty="0"/>
          </a:p>
        </p:txBody>
      </p:sp>
      <p:sp>
        <p:nvSpPr>
          <p:cNvPr id="194" name="Google Shape;194;g10117343390_0_11"/>
          <p:cNvSpPr txBox="1">
            <a:spLocks noGrp="1"/>
          </p:cNvSpPr>
          <p:nvPr>
            <p:ph type="body" idx="1"/>
          </p:nvPr>
        </p:nvSpPr>
        <p:spPr>
          <a:xfrm>
            <a:off x="683775" y="11790947"/>
            <a:ext cx="14676865" cy="1385631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Microsoft’s Inclusive Design 101 Toolkit: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https://download.microsoft.com/download/b/0/d/b0d4bf87-09ce-4417-8f28-d60703d672ed/inclusive_toolkit_manual_final.pdf</a:t>
            </a:r>
            <a:endParaRPr dirty="0"/>
          </a:p>
        </p:txBody>
      </p:sp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0640" y="477532"/>
            <a:ext cx="7816910" cy="12699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008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3;g10117343390_0_11">
            <a:extLst>
              <a:ext uri="{FF2B5EF4-FFF2-40B4-BE49-F238E27FC236}">
                <a16:creationId xmlns:a16="http://schemas.microsoft.com/office/drawing/2014/main" id="{96FB1A80-BFC2-F0B0-5076-74F97049E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2402" y="1004180"/>
            <a:ext cx="22275342" cy="2818012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all experience situational impairment in our daily lives. </a:t>
            </a:r>
            <a:r>
              <a:rPr lang="en-US" b="1" dirty="0"/>
              <a:t>Accessibility benefits everyone</a:t>
            </a:r>
            <a:r>
              <a:rPr lang="en-US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17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5675562"/>
            <a:ext cx="21971100" cy="3523301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Discuss: Share</a:t>
            </a:r>
            <a:r>
              <a:rPr lang="en-US" i="1" dirty="0"/>
              <a:t> </a:t>
            </a:r>
            <a:r>
              <a:rPr lang="en-US" dirty="0"/>
              <a:t>an example where you might be impaired in some way and how accessible technology or infrastructure helps you.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633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104eaf235_0_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Ability Assumptions</a:t>
            </a:r>
            <a:endParaRPr dirty="0"/>
          </a:p>
        </p:txBody>
      </p:sp>
      <p:sp>
        <p:nvSpPr>
          <p:cNvPr id="157" name="Google Shape;157;g10104eaf235_0_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(Wobbrock et al)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https://cacm.acm.org/magazines/2018/6/228034-ability-based-design/fulltext</a:t>
            </a:r>
            <a:endParaRPr/>
          </a:p>
        </p:txBody>
      </p:sp>
      <p:pic>
        <p:nvPicPr>
          <p:cNvPr id="159" name="Google Shape;159;g10104eaf235_0_11" descr="3 different diagrams for designing relationships between systems and people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452" y="3307762"/>
            <a:ext cx="9725025" cy="96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104eaf235_0_47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inaccessible experience like?</a:t>
            </a:r>
            <a:endParaRPr/>
          </a:p>
        </p:txBody>
      </p:sp>
      <p:sp>
        <p:nvSpPr>
          <p:cNvPr id="250" name="Google Shape;250;g10104eaf235_0_47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Sarah Fossheim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on twitter</a:t>
            </a:r>
            <a:endParaRPr/>
          </a:p>
        </p:txBody>
      </p:sp>
      <p:pic>
        <p:nvPicPr>
          <p:cNvPr id="251" name="Google Shape;251;g10104eaf235_0_47" title="Link to screen reader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695" y="4227600"/>
            <a:ext cx="14404612" cy="82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104eaf235_0_5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Demo: Using a screen reader</a:t>
            </a:r>
            <a:endParaRPr dirty="0"/>
          </a:p>
        </p:txBody>
      </p:sp>
      <p:sp>
        <p:nvSpPr>
          <p:cNvPr id="258" name="Google Shape;258;g10104eaf235_0_5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Mac users: </a:t>
            </a:r>
            <a:r>
              <a:rPr lang="en-US" sz="5500" b="1" dirty="0" err="1"/>
              <a:t>VoiceOver</a:t>
            </a:r>
            <a:endParaRPr sz="5500" b="1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Windows users: </a:t>
            </a:r>
            <a:r>
              <a:rPr lang="en-US" sz="5500" b="1" dirty="0"/>
              <a:t>NVDA</a:t>
            </a:r>
            <a:r>
              <a:rPr lang="en-US" sz="5500" dirty="0"/>
              <a:t> (requires download)</a:t>
            </a:r>
            <a:endParaRPr sz="55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104eaf235_1_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Explore: An interactive bar chart</a:t>
            </a:r>
            <a:endParaRPr dirty="0"/>
          </a:p>
        </p:txBody>
      </p:sp>
      <p:sp>
        <p:nvSpPr>
          <p:cNvPr id="264" name="Google Shape;264;g10104eaf235_1_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/>
            <a:r>
              <a:rPr lang="en-US" u="sng" dirty="0">
                <a:solidFill>
                  <a:schemeClr val="hlink"/>
                </a:solidFill>
              </a:rPr>
              <a:t>https://</a:t>
            </a:r>
            <a:r>
              <a:rPr lang="en-US" u="sng" dirty="0" err="1">
                <a:solidFill>
                  <a:schemeClr val="hlink"/>
                </a:solidFill>
              </a:rPr>
              <a:t>frankelavsky.github.io</a:t>
            </a:r>
            <a:r>
              <a:rPr lang="en-US" u="sng" dirty="0">
                <a:solidFill>
                  <a:schemeClr val="hlink"/>
                </a:solidFill>
              </a:rPr>
              <a:t>/</a:t>
            </a:r>
            <a:r>
              <a:rPr lang="en-US" u="sng" dirty="0" err="1">
                <a:solidFill>
                  <a:schemeClr val="hlink"/>
                </a:solidFill>
              </a:rPr>
              <a:t>assessing_chart_interactivity</a:t>
            </a:r>
            <a:r>
              <a:rPr lang="en-US" u="sng" dirty="0">
                <a:solidFill>
                  <a:schemeClr val="hlink"/>
                </a:solidFill>
              </a:rPr>
              <a:t>/</a:t>
            </a:r>
            <a:endParaRPr dirty="0"/>
          </a:p>
        </p:txBody>
      </p:sp>
      <p:pic>
        <p:nvPicPr>
          <p:cNvPr id="2" name="Picture 1" descr="A line chart titled Product AC is trending up, Product AB is tanking">
            <a:extLst>
              <a:ext uri="{FF2B5EF4-FFF2-40B4-BE49-F238E27FC236}">
                <a16:creationId xmlns:a16="http://schemas.microsoft.com/office/drawing/2014/main" id="{9629BFCC-F7B5-B2E9-F23A-62F03EAC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576" y="3589493"/>
            <a:ext cx="13784847" cy="96311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104eaf235_1_27"/>
          <p:cNvSpPr txBox="1">
            <a:spLocks noGrp="1"/>
          </p:cNvSpPr>
          <p:nvPr>
            <p:ph type="title"/>
          </p:nvPr>
        </p:nvSpPr>
        <p:spPr>
          <a:xfrm>
            <a:off x="1206450" y="5486400"/>
            <a:ext cx="21971100" cy="208815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methods question:</a:t>
            </a:r>
            <a:br>
              <a:rPr lang="en-US" dirty="0"/>
            </a:br>
            <a:r>
              <a:rPr lang="en-US" dirty="0"/>
              <a:t>How do you know something is inaccessible?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104eaf235_1_27"/>
          <p:cNvSpPr txBox="1">
            <a:spLocks noGrp="1"/>
          </p:cNvSpPr>
          <p:nvPr>
            <p:ph type="title"/>
          </p:nvPr>
        </p:nvSpPr>
        <p:spPr>
          <a:xfrm>
            <a:off x="1206450" y="614145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 to people with disabilities.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951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104eaf235_1_27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914400" lvl="0" indent="-91440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AutoNum type="arabicPeriod"/>
            </a:pPr>
            <a:r>
              <a:rPr lang="en-US" sz="5500" dirty="0"/>
              <a:t>Actually ask them!</a:t>
            </a:r>
          </a:p>
          <a:p>
            <a:pPr marL="914400" lvl="0" indent="-91440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AutoNum type="arabicPeriod"/>
            </a:pPr>
            <a:r>
              <a:rPr lang="en-US" sz="5500" dirty="0"/>
              <a:t>Find where they are already speaking</a:t>
            </a:r>
          </a:p>
          <a:p>
            <a:pPr marL="914400" lvl="0" indent="-91440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AutoNum type="arabicPeriod"/>
            </a:pPr>
            <a:r>
              <a:rPr lang="en-US" sz="5500" dirty="0"/>
              <a:t>Find where they have already spoken:</a:t>
            </a:r>
          </a:p>
          <a:p>
            <a:pPr marL="1371600" lvl="1" indent="-914400">
              <a:buSzPts val="4800"/>
              <a:buFont typeface="Arial" panose="020B0604020202020204" pitchFamily="34" charset="0"/>
              <a:buChar char="•"/>
            </a:pPr>
            <a:r>
              <a:rPr lang="en-US" sz="5500" dirty="0"/>
              <a:t>Research</a:t>
            </a:r>
          </a:p>
          <a:p>
            <a:pPr marL="1371600" lvl="1" indent="-914400">
              <a:buSzPts val="4800"/>
              <a:buFont typeface="Arial" panose="020B0604020202020204" pitchFamily="34" charset="0"/>
              <a:buChar char="•"/>
            </a:pPr>
            <a:r>
              <a:rPr lang="en-US" sz="5500" dirty="0"/>
              <a:t>Blog posts</a:t>
            </a:r>
          </a:p>
          <a:p>
            <a:pPr marL="1371600" lvl="1" indent="-914400">
              <a:buSzPts val="4800"/>
              <a:buFont typeface="Arial" panose="020B0604020202020204" pitchFamily="34" charset="0"/>
              <a:buChar char="•"/>
            </a:pPr>
            <a:r>
              <a:rPr lang="en-US" sz="5500" dirty="0"/>
              <a:t>Accessibility standards</a:t>
            </a:r>
            <a:endParaRPr sz="5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A159-39BF-5AF2-2891-FCCEFAB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There are a lot of ways to listen to PWD: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1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5899-6DEF-6629-7918-1BDA01D7806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4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97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104eaf235_1_3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you make a visualization accessible?</a:t>
            </a:r>
            <a:endParaRPr/>
          </a:p>
        </p:txBody>
      </p:sp>
      <p:sp>
        <p:nvSpPr>
          <p:cNvPr id="294" name="Google Shape;294;g10104eaf235_1_33"/>
          <p:cNvSpPr txBox="1">
            <a:spLocks noGrp="1"/>
          </p:cNvSpPr>
          <p:nvPr>
            <p:ph type="body" idx="2"/>
          </p:nvPr>
        </p:nvSpPr>
        <p:spPr>
          <a:xfrm>
            <a:off x="1206500" y="2512600"/>
            <a:ext cx="11739479" cy="9991904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Let’s vote on which principle we go over today!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lang="en-US" sz="5500" dirty="0"/>
          </a:p>
          <a:p>
            <a:pPr marL="0" lvl="0" indent="0"/>
            <a:r>
              <a:rPr lang="en-US" sz="5500" dirty="0">
                <a:hlinkClick r:id="rId3"/>
              </a:rPr>
              <a:t>bit.ly/viz_a11y_uc_poll</a:t>
            </a:r>
            <a:endParaRPr lang="en-US" sz="5500" dirty="0"/>
          </a:p>
          <a:p>
            <a:pPr marL="0" lvl="0" indent="0"/>
            <a:endParaRPr lang="en-US" sz="5500" dirty="0"/>
          </a:p>
          <a:p>
            <a:pPr marL="0" lvl="0" indent="0"/>
            <a:r>
              <a:rPr lang="en-US" sz="6000" b="1" dirty="0"/>
              <a:t>1. Perceivable</a:t>
            </a:r>
            <a:r>
              <a:rPr lang="en-US" sz="6000" dirty="0"/>
              <a:t>: Contrast, color, alt</a:t>
            </a:r>
          </a:p>
          <a:p>
            <a:pPr marL="0" lvl="0" indent="0"/>
            <a:r>
              <a:rPr lang="en-US" sz="6000" b="1" dirty="0"/>
              <a:t>2. Operable</a:t>
            </a:r>
            <a:r>
              <a:rPr lang="en-US" sz="6000" dirty="0"/>
              <a:t>: Keyboard and SR access</a:t>
            </a:r>
          </a:p>
          <a:p>
            <a:pPr marL="0" lvl="0" indent="0"/>
            <a:r>
              <a:rPr lang="en-US" sz="6000" b="1" dirty="0"/>
              <a:t>3. Understandable</a:t>
            </a:r>
            <a:r>
              <a:rPr lang="en-US" sz="6000" dirty="0"/>
              <a:t>: Textual descriptions and simplicity</a:t>
            </a:r>
          </a:p>
          <a:p>
            <a:pPr marL="0" lvl="0" indent="0"/>
            <a:endParaRPr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5500" dirty="0"/>
          </a:p>
        </p:txBody>
      </p:sp>
      <p:pic>
        <p:nvPicPr>
          <p:cNvPr id="2" name="Picture 1" descr="QR code that will take you to the poll if you take a picture of it.&#10;&#10;bit.ly/viz_ally_UC_poll">
            <a:extLst>
              <a:ext uri="{FF2B5EF4-FFF2-40B4-BE49-F238E27FC236}">
                <a16:creationId xmlns:a16="http://schemas.microsoft.com/office/drawing/2014/main" id="{077DB6C7-EEED-EF54-0E15-AB259E49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5" t="6492" r="6633" b="6427"/>
          <a:stretch/>
        </p:blipFill>
        <p:spPr>
          <a:xfrm>
            <a:off x="12945979" y="2006463"/>
            <a:ext cx="11020925" cy="110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27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104eaf235_1_39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</a:t>
            </a:r>
            <a:endParaRPr/>
          </a:p>
        </p:txBody>
      </p:sp>
      <p:sp>
        <p:nvSpPr>
          <p:cNvPr id="300" name="Google Shape;300;g10104eaf235_1_39"/>
          <p:cNvSpPr txBox="1">
            <a:spLocks noGrp="1"/>
          </p:cNvSpPr>
          <p:nvPr>
            <p:ph type="body" idx="1"/>
          </p:nvPr>
        </p:nvSpPr>
        <p:spPr>
          <a:xfrm>
            <a:off x="1206450" y="7037333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perceive this in multiple ways? Is each way easy?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17343390_0_25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Checklist:</a:t>
            </a:r>
            <a:endParaRPr/>
          </a:p>
        </p:txBody>
      </p:sp>
      <p:sp>
        <p:nvSpPr>
          <p:cNvPr id="306" name="Google Shape;306;g10117343390_0_25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High Contrast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CVD-Safe + Redundant Encoding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Alt Text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g10117343390_0_131"/>
          <p:cNvGrpSpPr/>
          <p:nvPr/>
        </p:nvGrpSpPr>
        <p:grpSpPr>
          <a:xfrm>
            <a:off x="1877759" y="6327985"/>
            <a:ext cx="20651349" cy="6879014"/>
            <a:chOff x="704151" y="2372965"/>
            <a:chExt cx="7744159" cy="2579598"/>
          </a:xfrm>
        </p:grpSpPr>
        <p:grpSp>
          <p:nvGrpSpPr>
            <p:cNvPr id="312" name="Google Shape;312;g10117343390_0_131"/>
            <p:cNvGrpSpPr/>
            <p:nvPr/>
          </p:nvGrpSpPr>
          <p:grpSpPr>
            <a:xfrm>
              <a:off x="5600110" y="2372965"/>
              <a:ext cx="2848200" cy="334800"/>
              <a:chOff x="5600110" y="2372965"/>
              <a:chExt cx="2848200" cy="334800"/>
            </a:xfrm>
          </p:grpSpPr>
          <p:sp>
            <p:nvSpPr>
              <p:cNvPr id="313" name="Google Shape;313;g10117343390_0_131"/>
              <p:cNvSpPr/>
              <p:nvPr/>
            </p:nvSpPr>
            <p:spPr>
              <a:xfrm>
                <a:off x="5600110" y="2372965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g10117343390_0_131"/>
              <p:cNvSpPr/>
              <p:nvPr/>
            </p:nvSpPr>
            <p:spPr>
              <a:xfrm>
                <a:off x="5600110" y="2372965"/>
                <a:ext cx="1281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g10117343390_0_131"/>
            <p:cNvGrpSpPr/>
            <p:nvPr/>
          </p:nvGrpSpPr>
          <p:grpSpPr>
            <a:xfrm>
              <a:off x="5600110" y="3045313"/>
              <a:ext cx="2848200" cy="334800"/>
              <a:chOff x="5600110" y="3045313"/>
              <a:chExt cx="2848200" cy="334800"/>
            </a:xfrm>
          </p:grpSpPr>
          <p:sp>
            <p:nvSpPr>
              <p:cNvPr id="316" name="Google Shape;316;g10117343390_0_131"/>
              <p:cNvSpPr/>
              <p:nvPr/>
            </p:nvSpPr>
            <p:spPr>
              <a:xfrm>
                <a:off x="5600110" y="3045313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g10117343390_0_131"/>
              <p:cNvSpPr/>
              <p:nvPr/>
            </p:nvSpPr>
            <p:spPr>
              <a:xfrm>
                <a:off x="5600110" y="3045313"/>
                <a:ext cx="8505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g10117343390_0_131"/>
            <p:cNvGrpSpPr/>
            <p:nvPr/>
          </p:nvGrpSpPr>
          <p:grpSpPr>
            <a:xfrm>
              <a:off x="704260" y="2372965"/>
              <a:ext cx="2848200" cy="334800"/>
              <a:chOff x="704260" y="2372965"/>
              <a:chExt cx="2848200" cy="334800"/>
            </a:xfrm>
          </p:grpSpPr>
          <p:sp>
            <p:nvSpPr>
              <p:cNvPr id="319" name="Google Shape;319;g10117343390_0_131"/>
              <p:cNvSpPr/>
              <p:nvPr/>
            </p:nvSpPr>
            <p:spPr>
              <a:xfrm>
                <a:off x="704260" y="2372965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g10117343390_0_131"/>
              <p:cNvSpPr/>
              <p:nvPr/>
            </p:nvSpPr>
            <p:spPr>
              <a:xfrm>
                <a:off x="704260" y="2372965"/>
                <a:ext cx="1281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g10117343390_0_131"/>
            <p:cNvGrpSpPr/>
            <p:nvPr/>
          </p:nvGrpSpPr>
          <p:grpSpPr>
            <a:xfrm>
              <a:off x="704251" y="3045313"/>
              <a:ext cx="2848209" cy="334812"/>
              <a:chOff x="704251" y="3045313"/>
              <a:chExt cx="2848209" cy="334812"/>
            </a:xfrm>
          </p:grpSpPr>
          <p:sp>
            <p:nvSpPr>
              <p:cNvPr id="322" name="Google Shape;322;g10117343390_0_131"/>
              <p:cNvSpPr/>
              <p:nvPr/>
            </p:nvSpPr>
            <p:spPr>
              <a:xfrm>
                <a:off x="704260" y="3045313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g10117343390_0_131"/>
              <p:cNvSpPr/>
              <p:nvPr/>
            </p:nvSpPr>
            <p:spPr>
              <a:xfrm>
                <a:off x="704251" y="3045325"/>
                <a:ext cx="8484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g10117343390_0_131"/>
            <p:cNvSpPr/>
            <p:nvPr/>
          </p:nvSpPr>
          <p:spPr>
            <a:xfrm>
              <a:off x="704151" y="3945425"/>
              <a:ext cx="28482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g10117343390_0_131"/>
            <p:cNvSpPr/>
            <p:nvPr/>
          </p:nvSpPr>
          <p:spPr>
            <a:xfrm>
              <a:off x="704260" y="4617763"/>
              <a:ext cx="2559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g10117343390_0_131"/>
            <p:cNvSpPr/>
            <p:nvPr/>
          </p:nvSpPr>
          <p:spPr>
            <a:xfrm>
              <a:off x="5600000" y="3945425"/>
              <a:ext cx="28482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g10117343390_0_131"/>
            <p:cNvSpPr/>
            <p:nvPr/>
          </p:nvSpPr>
          <p:spPr>
            <a:xfrm>
              <a:off x="5600110" y="4617763"/>
              <a:ext cx="2559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g10117343390_0_1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with high contrast</a:t>
            </a:r>
            <a:endParaRPr/>
          </a:p>
        </p:txBody>
      </p:sp>
      <p:sp>
        <p:nvSpPr>
          <p:cNvPr id="329" name="Google Shape;329;g10117343390_0_131"/>
          <p:cNvSpPr txBox="1"/>
          <p:nvPr/>
        </p:nvSpPr>
        <p:spPr>
          <a:xfrm>
            <a:off x="1701800" y="54102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0" name="Google Shape;330;g10117343390_0_131"/>
          <p:cNvSpPr txBox="1"/>
          <p:nvPr/>
        </p:nvSpPr>
        <p:spPr>
          <a:xfrm>
            <a:off x="17018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1" name="Google Shape;331;g10117343390_0_131"/>
          <p:cNvSpPr txBox="1"/>
          <p:nvPr/>
        </p:nvSpPr>
        <p:spPr>
          <a:xfrm>
            <a:off x="14757400" y="5410200"/>
            <a:ext cx="6731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% of People</a:t>
            </a:r>
            <a:endParaRPr sz="3700"/>
          </a:p>
        </p:txBody>
      </p:sp>
      <p:sp>
        <p:nvSpPr>
          <p:cNvPr id="332" name="Google Shape;332;g10117343390_0_131"/>
          <p:cNvSpPr txBox="1"/>
          <p:nvPr/>
        </p:nvSpPr>
        <p:spPr>
          <a:xfrm>
            <a:off x="147574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% of People</a:t>
            </a:r>
            <a:endParaRPr sz="3700"/>
          </a:p>
        </p:txBody>
      </p:sp>
      <p:sp>
        <p:nvSpPr>
          <p:cNvPr id="333" name="Google Shape;333;g10117343390_0_131"/>
          <p:cNvSpPr txBox="1"/>
          <p:nvPr/>
        </p:nvSpPr>
        <p:spPr>
          <a:xfrm>
            <a:off x="21590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4%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4" name="Google Shape;334;g10117343390_0_131"/>
          <p:cNvSpPr txBox="1"/>
          <p:nvPr/>
        </p:nvSpPr>
        <p:spPr>
          <a:xfrm>
            <a:off x="4038600" y="80264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25%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5" name="Google Shape;335;g10117343390_0_131"/>
          <p:cNvSpPr txBox="1"/>
          <p:nvPr/>
        </p:nvSpPr>
        <p:spPr>
          <a:xfrm>
            <a:off x="152146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4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6" name="Google Shape;336;g10117343390_0_131"/>
          <p:cNvSpPr txBox="1"/>
          <p:nvPr/>
        </p:nvSpPr>
        <p:spPr>
          <a:xfrm>
            <a:off x="17119600" y="8026400"/>
            <a:ext cx="3607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25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7" name="Google Shape;337;g10117343390_0_131"/>
          <p:cNvSpPr txBox="1"/>
          <p:nvPr/>
        </p:nvSpPr>
        <p:spPr>
          <a:xfrm>
            <a:off x="8890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969696"/>
                </a:solidFill>
              </a:rPr>
              <a:t>Colorblindness Disproportionately Overrepresented in A11y Resources</a:t>
            </a:r>
            <a:endParaRPr sz="4300" b="1">
              <a:solidFill>
                <a:srgbClr val="969696"/>
              </a:solidFill>
            </a:endParaRPr>
          </a:p>
        </p:txBody>
      </p:sp>
      <p:sp>
        <p:nvSpPr>
          <p:cNvPr id="338" name="Google Shape;338;g10117343390_0_131"/>
          <p:cNvSpPr txBox="1"/>
          <p:nvPr/>
        </p:nvSpPr>
        <p:spPr>
          <a:xfrm>
            <a:off x="137482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/>
              <a:t>Colorblindness Disproportionately Overrepresented in A11y Resources</a:t>
            </a:r>
            <a:endParaRPr sz="4300" b="1"/>
          </a:p>
        </p:txBody>
      </p:sp>
      <p:sp>
        <p:nvSpPr>
          <p:cNvPr id="339" name="Google Shape;339;g10117343390_0_131"/>
          <p:cNvSpPr txBox="1"/>
          <p:nvPr/>
        </p:nvSpPr>
        <p:spPr>
          <a:xfrm>
            <a:off x="17018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0" name="Google Shape;340;g10117343390_0_131"/>
          <p:cNvSpPr txBox="1"/>
          <p:nvPr/>
        </p:nvSpPr>
        <p:spPr>
          <a:xfrm>
            <a:off x="17018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1" name="Google Shape;341;g10117343390_0_131"/>
          <p:cNvSpPr txBox="1"/>
          <p:nvPr/>
        </p:nvSpPr>
        <p:spPr>
          <a:xfrm>
            <a:off x="9372600" y="104416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51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2" name="Google Shape;342;g10117343390_0_131"/>
          <p:cNvSpPr txBox="1"/>
          <p:nvPr/>
        </p:nvSpPr>
        <p:spPr>
          <a:xfrm>
            <a:off x="24892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3" name="Google Shape;343;g10117343390_0_131"/>
          <p:cNvSpPr txBox="1"/>
          <p:nvPr/>
        </p:nvSpPr>
        <p:spPr>
          <a:xfrm>
            <a:off x="147574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# of Resources</a:t>
            </a:r>
            <a:endParaRPr sz="3700"/>
          </a:p>
        </p:txBody>
      </p:sp>
      <p:sp>
        <p:nvSpPr>
          <p:cNvPr id="344" name="Google Shape;344;g10117343390_0_131"/>
          <p:cNvSpPr txBox="1"/>
          <p:nvPr/>
        </p:nvSpPr>
        <p:spPr>
          <a:xfrm>
            <a:off x="147574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# of Resources</a:t>
            </a:r>
            <a:endParaRPr sz="3700"/>
          </a:p>
        </p:txBody>
      </p:sp>
      <p:sp>
        <p:nvSpPr>
          <p:cNvPr id="345" name="Google Shape;345;g10117343390_0_131"/>
          <p:cNvSpPr txBox="1"/>
          <p:nvPr/>
        </p:nvSpPr>
        <p:spPr>
          <a:xfrm>
            <a:off x="22428200" y="10441600"/>
            <a:ext cx="1422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51</a:t>
            </a:r>
            <a:endParaRPr sz="3700" b="1"/>
          </a:p>
        </p:txBody>
      </p:sp>
      <p:sp>
        <p:nvSpPr>
          <p:cNvPr id="346" name="Google Shape;346;g10117343390_0_131"/>
          <p:cNvSpPr txBox="1"/>
          <p:nvPr/>
        </p:nvSpPr>
        <p:spPr>
          <a:xfrm>
            <a:off x="155448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</a:t>
            </a:r>
            <a:endParaRPr sz="37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117343390_0_17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Text</a:t>
            </a:r>
            <a:endParaRPr/>
          </a:p>
        </p:txBody>
      </p:sp>
      <p:sp>
        <p:nvSpPr>
          <p:cNvPr id="352" name="Google Shape;352;g10117343390_0_17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66615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Text needs at least </a:t>
            </a:r>
            <a:r>
              <a:rPr lang="en-US" b="1"/>
              <a:t>4.5:1</a:t>
            </a:r>
            <a:r>
              <a:rPr lang="en-US"/>
              <a:t> contrast against its background.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Large text (bold </a:t>
            </a:r>
            <a:r>
              <a:rPr lang="en-US" i="1"/>
              <a:t>and </a:t>
            </a:r>
            <a:r>
              <a:rPr lang="en-US"/>
              <a:t>16pt or larger) can be </a:t>
            </a:r>
            <a:r>
              <a:rPr lang="en-US" b="1"/>
              <a:t>3:1</a:t>
            </a:r>
            <a:r>
              <a:rPr lang="en-US"/>
              <a:t> or higher.</a:t>
            </a:r>
            <a:endParaRPr/>
          </a:p>
        </p:txBody>
      </p:sp>
      <p:pic>
        <p:nvPicPr>
          <p:cNvPr id="353" name="Google Shape;353;g10117343390_0_170" title="user interface showing that a light grey text fails contrast with a 2.95 to 1 ratio against whi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120333"/>
            <a:ext cx="14645806" cy="1018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117343390_0_17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Geometries</a:t>
            </a:r>
            <a:endParaRPr/>
          </a:p>
        </p:txBody>
      </p:sp>
      <p:sp>
        <p:nvSpPr>
          <p:cNvPr id="359" name="Google Shape;359;g10117343390_0_176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75072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Chart elements need at least </a:t>
            </a:r>
            <a:r>
              <a:rPr lang="en-US" b="1"/>
              <a:t>3:1</a:t>
            </a:r>
            <a:r>
              <a:rPr lang="en-US"/>
              <a:t> contrast against their background.</a:t>
            </a:r>
            <a:endParaRPr/>
          </a:p>
        </p:txBody>
      </p:sp>
      <p:pic>
        <p:nvPicPr>
          <p:cNvPr id="360" name="Google Shape;360;g10117343390_0_176" title="user interface showing that a light grey geometry color fails contrast with a 1.14 to 1 ratio against another light gre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013133"/>
            <a:ext cx="14835733" cy="865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117343390_0_23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rely on color alone! </a:t>
            </a:r>
            <a:endParaRPr/>
          </a:p>
        </p:txBody>
      </p:sp>
      <p:pic>
        <p:nvPicPr>
          <p:cNvPr id="366" name="Google Shape;366;g10117343390_0_239" descr="the line chart on the left shows two lines, each with different colors. The caption reads &quot;What people with normal vision see.&quot; The line chart on the right shows two lines, but the colors are the same. The second caption reads, &quot;what green-blind people see, 1% of men.&quot;" title="two pairs of line char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5" y="5048933"/>
            <a:ext cx="13087350" cy="54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0117343390_0_239" title="two lines, each with a different color and dash patter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000" y="3968146"/>
            <a:ext cx="10630374" cy="759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0117343390_0_23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(Muth)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https://blog.datawrapper.de/colorblindness-part2/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117343390_0_2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</a:t>
            </a:r>
            <a:r>
              <a:rPr lang="en-US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alt</a:t>
            </a:r>
            <a:r>
              <a:rPr lang="en-US"/>
              <a:t> text</a:t>
            </a:r>
            <a:endParaRPr/>
          </a:p>
        </p:txBody>
      </p:sp>
      <p:sp>
        <p:nvSpPr>
          <p:cNvPr id="374" name="Google Shape;374;g10117343390_0_231"/>
          <p:cNvSpPr txBox="1">
            <a:spLocks noGrp="1"/>
          </p:cNvSpPr>
          <p:nvPr>
            <p:ph type="body" idx="1"/>
          </p:nvPr>
        </p:nvSpPr>
        <p:spPr>
          <a:xfrm>
            <a:off x="831200" y="3073275"/>
            <a:ext cx="10835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There is great research on alt text, but the most important thing to know is that you should add it to every image you post online (including twitter), in a document, or presentation.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Guidance: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https://medium.com/nightingale/writing-alt-text-for-data-visualization-2a218ef43f81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g10117343390_0_231" descr="Framework for simple, clear alt text:&#10;alt equals chart type of type of data where reason for including chart. Include a link to a data source somewhere in the text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2975" y="5334600"/>
            <a:ext cx="8839204" cy="382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117343390_0_256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Evaluation Toolkit:</a:t>
            </a:r>
            <a:endParaRPr/>
          </a:p>
        </p:txBody>
      </p:sp>
      <p:sp>
        <p:nvSpPr>
          <p:cNvPr id="381" name="Google Shape;381;g10117343390_0_256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Contrast Checker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Safe color design 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CVD Checker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Redundant encoding design ideas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Alt Text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104eaf235_1_45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</a:t>
            </a:r>
            <a:endParaRPr/>
          </a:p>
        </p:txBody>
      </p:sp>
      <p:sp>
        <p:nvSpPr>
          <p:cNvPr id="387" name="Google Shape;387;g10104eaf235_1_45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operate this in multiple ways? Is each way easy?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2B4F48-29A7-9B2A-7643-059197D7542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5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32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117343390_0_26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Checklist:</a:t>
            </a:r>
            <a:endParaRPr/>
          </a:p>
        </p:txBody>
      </p:sp>
      <p:sp>
        <p:nvSpPr>
          <p:cNvPr id="393" name="Google Shape;393;g10117343390_0_26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Mouse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Keyboard-only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Screen Reader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117343390_0_1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Ensure Keyboard Access (if interactive)</a:t>
            </a:r>
            <a:endParaRPr/>
          </a:p>
        </p:txBody>
      </p:sp>
      <p:pic>
        <p:nvPicPr>
          <p:cNvPr id="399" name="Google Shape;399;g10117343390_0_119" title="An interactive chart that shows a mouse hovering to indicate user focu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667" y="3530600"/>
            <a:ext cx="10134600" cy="78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117343390_0_12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Indicate keyboard focus, use multi-modal style</a:t>
            </a:r>
            <a:endParaRPr/>
          </a:p>
        </p:txBody>
      </p:sp>
      <p:pic>
        <p:nvPicPr>
          <p:cNvPr id="405" name="Google Shape;405;g10117343390_0_124" title="Bar chart with a keyboard focus indicator around an elemen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67" y="2819400"/>
            <a:ext cx="12496800" cy="650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g10117343390_0_124"/>
          <p:cNvCxnSpPr/>
          <p:nvPr/>
        </p:nvCxnSpPr>
        <p:spPr>
          <a:xfrm rot="10800000">
            <a:off x="8845800" y="8762700"/>
            <a:ext cx="864000" cy="167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g10117343390_0_124"/>
          <p:cNvSpPr txBox="1"/>
          <p:nvPr/>
        </p:nvSpPr>
        <p:spPr>
          <a:xfrm>
            <a:off x="6756400" y="10439400"/>
            <a:ext cx="10871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This is a keyboard focus indicator (outer border) with the same styling effect applied on mouse hover (inner dashed white lines and blue fill)</a:t>
            </a:r>
            <a:endParaRPr sz="37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117343390_0_26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Keyboard-only?</a:t>
            </a:r>
            <a:endParaRPr/>
          </a:p>
        </p:txBody>
      </p:sp>
      <p:sp>
        <p:nvSpPr>
          <p:cNvPr id="413" name="Google Shape;413;g10117343390_0_266"/>
          <p:cNvSpPr txBox="1"/>
          <p:nvPr/>
        </p:nvSpPr>
        <p:spPr>
          <a:xfrm>
            <a:off x="7004375" y="11687875"/>
            <a:ext cx="945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https://vega.github.io/vega-lite/examples/selection_heatmap.html</a:t>
            </a:r>
            <a:endParaRPr sz="2500"/>
          </a:p>
        </p:txBody>
      </p:sp>
      <p:pic>
        <p:nvPicPr>
          <p:cNvPr id="414" name="Google Shape;414;g10117343390_0_266" title="selectable heat map screensho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199" y="3449900"/>
            <a:ext cx="10862950" cy="80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0117343390_0_266"/>
          <p:cNvSpPr txBox="1">
            <a:spLocks noGrp="1"/>
          </p:cNvSpPr>
          <p:nvPr>
            <p:ph type="body" idx="1"/>
          </p:nvPr>
        </p:nvSpPr>
        <p:spPr>
          <a:xfrm>
            <a:off x="1206500" y="240451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Some things work for screen readers but not for keyboard-only users!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117343390_0_288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Keyboard only example:</a:t>
            </a:r>
            <a:endParaRPr/>
          </a:p>
        </p:txBody>
      </p:sp>
      <p:sp>
        <p:nvSpPr>
          <p:cNvPr id="421" name="Google Shape;421;g10117343390_0_288"/>
          <p:cNvSpPr txBox="1"/>
          <p:nvPr/>
        </p:nvSpPr>
        <p:spPr>
          <a:xfrm>
            <a:off x="6609450" y="11646050"/>
            <a:ext cx="11165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https://observablehq.com/@frankelavsky/experimental-color-scale-textures</a:t>
            </a:r>
            <a:endParaRPr sz="2500"/>
          </a:p>
        </p:txBody>
      </p:sp>
      <p:pic>
        <p:nvPicPr>
          <p:cNvPr id="422" name="Google Shape;422;g10117343390_0_288" title="heat ma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226" y="2268100"/>
            <a:ext cx="12335476" cy="92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117343390_0_281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Evaluation Toolkit:</a:t>
            </a:r>
            <a:endParaRPr/>
          </a:p>
        </p:txBody>
      </p:sp>
      <p:sp>
        <p:nvSpPr>
          <p:cNvPr id="428" name="Google Shape;428;g10117343390_0_281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b="1" dirty="0"/>
              <a:t> Use your mouse</a:t>
            </a:r>
            <a:r>
              <a:rPr lang="en-US" dirty="0"/>
              <a:t>: can it do something meaningful? (tooltip, click event, </a:t>
            </a:r>
            <a:r>
              <a:rPr lang="en-US" dirty="0" err="1"/>
              <a:t>etc</a:t>
            </a:r>
            <a:r>
              <a:rPr lang="en-US" dirty="0"/>
              <a:t>) If so: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keyboard-only</a:t>
            </a:r>
            <a:r>
              <a:rPr lang="en-US" dirty="0"/>
              <a:t>: can you navigate </a:t>
            </a:r>
            <a:r>
              <a:rPr lang="en-US" i="1" dirty="0"/>
              <a:t>and</a:t>
            </a:r>
            <a:r>
              <a:rPr lang="en-US" dirty="0"/>
              <a:t> use keyboard activation (spacebar/enter) on the visualization?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screen reader</a:t>
            </a:r>
            <a:r>
              <a:rPr lang="en-US" dirty="0"/>
              <a:t>: Can you use a screen reader to navigate and use keyboard activation on the visualization?</a:t>
            </a:r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104eaf235_1_51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</a:t>
            </a:r>
            <a:endParaRPr/>
          </a:p>
        </p:txBody>
      </p:sp>
      <p:sp>
        <p:nvSpPr>
          <p:cNvPr id="434" name="Google Shape;434;g10104eaf235_1_51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understand this in multiple ways? Is each way easy?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117343390_0_300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Checklist:</a:t>
            </a:r>
            <a:endParaRPr/>
          </a:p>
        </p:txBody>
      </p:sp>
      <p:sp>
        <p:nvSpPr>
          <p:cNvPr id="440" name="Google Shape;440;g10117343390_0_300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Descriptive title, summary, or caption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Data table or data download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Reading level</a:t>
            </a:r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2af637055b3545_0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Non-descriptive titles are inaccessible</a:t>
            </a:r>
            <a:endParaRPr dirty="0"/>
          </a:p>
        </p:txBody>
      </p:sp>
      <p:pic>
        <p:nvPicPr>
          <p:cNvPr id="446" name="Google Shape;446;g132af637055b3545_0" title="Line chart titled &quot;Entropic Forc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888" y="2638172"/>
            <a:ext cx="17010218" cy="1084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2af637055b3545_2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Descriptive titles have summaries/takeaways</a:t>
            </a:r>
            <a:endParaRPr dirty="0"/>
          </a:p>
        </p:txBody>
      </p:sp>
      <p:pic>
        <p:nvPicPr>
          <p:cNvPr id="452" name="Google Shape;452;g132af637055b3545_25" title="Line chart titled &quot;Entropic Force has increased exponentially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679108"/>
            <a:ext cx="17164050" cy="107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" name="Google Shape;505;g10104eaf235_1_87">
            <a:extLst>
              <a:ext uri="{FF2B5EF4-FFF2-40B4-BE49-F238E27FC236}">
                <a16:creationId xmlns:a16="http://schemas.microsoft.com/office/drawing/2014/main" id="{DDB08244-9CC5-F55D-70FA-302E46992E41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12DE426-561F-FA0B-1CC5-E4BCB574F2FC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6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36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2af637055b3545_3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charts should have data available!</a:t>
            </a:r>
            <a:endParaRPr/>
          </a:p>
        </p:txBody>
      </p:sp>
      <p:pic>
        <p:nvPicPr>
          <p:cNvPr id="458" name="Google Shape;458;g132af637055b3545_36" title="a data table with a callout to a pressed button above i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3875" y="3132150"/>
            <a:ext cx="10475000" cy="101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32af637055b3545_36" title="line chart with a callout that points to a button underneath i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25" y="2992958"/>
            <a:ext cx="12379073" cy="77301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32af637055b3545_36"/>
          <p:cNvCxnSpPr/>
          <p:nvPr/>
        </p:nvCxnSpPr>
        <p:spPr>
          <a:xfrm rot="10800000">
            <a:off x="1412650" y="10686300"/>
            <a:ext cx="2517900" cy="16581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g132af637055b3545_36"/>
          <p:cNvCxnSpPr/>
          <p:nvPr/>
        </p:nvCxnSpPr>
        <p:spPr>
          <a:xfrm rot="10800000" flipH="1">
            <a:off x="10788550" y="3673550"/>
            <a:ext cx="2261100" cy="318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2af637055b3545_4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summaries as non-technical as possible</a:t>
            </a:r>
            <a:endParaRPr/>
          </a:p>
        </p:txBody>
      </p:sp>
      <p:sp>
        <p:nvSpPr>
          <p:cNvPr id="467" name="Google Shape;467;g132af637055b3545_45"/>
          <p:cNvSpPr txBox="1">
            <a:spLocks noGrp="1"/>
          </p:cNvSpPr>
          <p:nvPr>
            <p:ph type="body" idx="1"/>
          </p:nvPr>
        </p:nvSpPr>
        <p:spPr>
          <a:xfrm>
            <a:off x="1206500" y="2372937"/>
            <a:ext cx="21971100" cy="19482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If the topic </a:t>
            </a:r>
            <a:r>
              <a:rPr lang="en-US" i="1"/>
              <a:t>is </a:t>
            </a:r>
            <a:r>
              <a:rPr lang="en-US"/>
              <a:t>technical, provide a “plain language” summary somewhere close by that is easy to find (either in the same location or with by providing a link).</a:t>
            </a:r>
            <a:endParaRPr/>
          </a:p>
        </p:txBody>
      </p:sp>
      <p:pic>
        <p:nvPicPr>
          <p:cNvPr id="468" name="Google Shape;468;g132af637055b3545_45" descr="text reads: Measured in EF units (non-normalized). EF units are valuable for catching egregious over-simulation in models that use randomized data decimation techniques. This particular evaluation findings demonstrate that the randomization models are significantly over-producing entropy in our latest force simulations." title="Screenshot of the Hemingway editor showing text that has a reading level of &quot;post graduat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25" y="4628175"/>
            <a:ext cx="10370024" cy="825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32af637055b3545_45" descr="text reads: Measured in EF units (non-normalized). These units are helpful for catching bad data loss when we remove our data at random. We are producing too much entropic force in our latest models." title="Screenshot of the Hemingway editor showing text that has a reading level of grade 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4550" y="4628175"/>
            <a:ext cx="8924257" cy="82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117343390_0_305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Evaluation Toolkit:</a:t>
            </a:r>
            <a:endParaRPr/>
          </a:p>
        </p:txBody>
      </p:sp>
      <p:sp>
        <p:nvSpPr>
          <p:cNvPr id="475" name="Google Shape;475;g10117343390_0_305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descriptive title</a:t>
            </a:r>
            <a:r>
              <a:rPr lang="en-US" dirty="0"/>
              <a:t>, summary, or caption?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an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accessible table</a:t>
            </a:r>
            <a:r>
              <a:rPr lang="en-US" dirty="0"/>
              <a:t> or downloadable data file provided?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 descriptive text supporting the visualization presented at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a reading level at grade 9</a:t>
            </a:r>
            <a:r>
              <a:rPr lang="en-US" dirty="0"/>
              <a:t> or below?</a:t>
            </a:r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104eaf235_1_75"/>
          <p:cNvSpPr txBox="1">
            <a:spLocks noGrp="1"/>
          </p:cNvSpPr>
          <p:nvPr>
            <p:ph type="title"/>
          </p:nvPr>
        </p:nvSpPr>
        <p:spPr>
          <a:xfrm>
            <a:off x="772800" y="437648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Q/A</a:t>
            </a:r>
            <a:endParaRPr/>
          </a:p>
        </p:txBody>
      </p:sp>
      <p:sp>
        <p:nvSpPr>
          <p:cNvPr id="613" name="Google Shape;613;g10104eaf235_1_75"/>
          <p:cNvSpPr txBox="1">
            <a:spLocks noGrp="1"/>
          </p:cNvSpPr>
          <p:nvPr>
            <p:ph type="body" idx="1"/>
          </p:nvPr>
        </p:nvSpPr>
        <p:spPr>
          <a:xfrm>
            <a:off x="772800" y="5669912"/>
            <a:ext cx="22838400" cy="5760087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Happy to answer questions about </a:t>
            </a:r>
            <a:r>
              <a:rPr lang="en-US" b="1" dirty="0"/>
              <a:t>how to do this work professionally</a:t>
            </a:r>
            <a:r>
              <a:rPr lang="en-US" dirty="0"/>
              <a:t> (design, engineering, research, education) 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as well as any questions about </a:t>
            </a:r>
            <a:r>
              <a:rPr lang="en-US" b="1" dirty="0"/>
              <a:t>data visualization and accessibility more broadly</a:t>
            </a:r>
            <a:r>
              <a:rPr lang="en-US" dirty="0"/>
              <a:t> (including tools, challenges, what lies in the future)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117343390_0_38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619" name="Google Shape;619;g10117343390_0_38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 sz="5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g10117343390_0_38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resources repository</a:t>
            </a:r>
            <a:r>
              <a:rPr lang="en-US" dirty="0"/>
              <a:t>!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twitter (@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FrankElavsky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Chartability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21" name="Google Shape;621;g10117343390_0_389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64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" name="Google Shape;499;g10104eaf235_1_87">
            <a:extLst>
              <a:ext uri="{FF2B5EF4-FFF2-40B4-BE49-F238E27FC236}">
                <a16:creationId xmlns:a16="http://schemas.microsoft.com/office/drawing/2014/main" id="{986EDF36-66DB-FE97-BA62-B228E439F5A9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how much of this is inaccessible?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96F142-19CD-0408-3E0C-7D6580EDE778}"/>
              </a:ext>
            </a:extLst>
          </p:cNvPr>
          <p:cNvCxnSpPr/>
          <p:nvPr/>
        </p:nvCxnSpPr>
        <p:spPr>
          <a:xfrm flipH="1" flipV="1">
            <a:off x="10702636" y="4364182"/>
            <a:ext cx="1641764" cy="1812961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headEnd type="triangle" w="lg" len="lg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C8550770-988A-07D1-86AC-1B6BCF23F7C8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322D-7291-6F28-380C-38643A8C00D6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7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E4FD0C6B-C26E-176C-B47C-E262937C0FD6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/>
              <a:t>Things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57530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2331464" y="3243082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97-99.9%</a:t>
            </a:r>
          </a:p>
        </p:txBody>
      </p:sp>
      <p:sp>
        <p:nvSpPr>
          <p:cNvPr id="23" name="Google Shape;505;g10104eaf235_1_87">
            <a:extLst>
              <a:ext uri="{FF2B5EF4-FFF2-40B4-BE49-F238E27FC236}">
                <a16:creationId xmlns:a16="http://schemas.microsoft.com/office/drawing/2014/main" id="{1A84021B-A97D-67CC-402F-7779111C53CA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AD55E6C-D6FD-30D8-CF8C-B43DFEBF4C51}"/>
              </a:ext>
            </a:extLst>
          </p:cNvPr>
          <p:cNvSpPr txBox="1">
            <a:spLocks/>
          </p:cNvSpPr>
          <p:nvPr/>
        </p:nvSpPr>
        <p:spPr>
          <a:xfrm>
            <a:off x="12191999" y="12397186"/>
            <a:ext cx="10990560" cy="106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fontScale="92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World Wide Web Consortium. “The </a:t>
            </a:r>
            <a:r>
              <a:rPr lang="en-US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WebAIM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Million.”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EBCB889A-7A1D-FA7A-6413-F45E6EF8C32F}"/>
              </a:ext>
            </a:extLst>
          </p:cNvPr>
          <p:cNvSpPr txBox="1">
            <a:spLocks/>
          </p:cNvSpPr>
          <p:nvPr/>
        </p:nvSpPr>
        <p:spPr>
          <a:xfrm>
            <a:off x="11846688" y="12822854"/>
            <a:ext cx="690622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none" lIns="50800" tIns="50800" rIns="50800" bIns="50800" anchor="b" anchorCtr="0">
            <a:no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90000"/>
              </a:lnSpc>
              <a:spcAft>
                <a:spcPts val="600"/>
              </a:spcAft>
            </a:pPr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31" name="Google Shape;499;g10104eaf235_1_87">
            <a:extLst>
              <a:ext uri="{FF2B5EF4-FFF2-40B4-BE49-F238E27FC236}">
                <a16:creationId xmlns:a16="http://schemas.microsoft.com/office/drawing/2014/main" id="{7CCCAEEF-6F61-0666-1093-9CC9C794ADEE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  <p:sp>
        <p:nvSpPr>
          <p:cNvPr id="32" name="Google Shape;497;g10104eaf235_1_87">
            <a:extLst>
              <a:ext uri="{FF2B5EF4-FFF2-40B4-BE49-F238E27FC236}">
                <a16:creationId xmlns:a16="http://schemas.microsoft.com/office/drawing/2014/main" id="{3480F3B4-A66C-9837-A635-871D6B27D664}"/>
              </a:ext>
            </a:extLst>
          </p:cNvPr>
          <p:cNvSpPr/>
          <p:nvPr/>
        </p:nvSpPr>
        <p:spPr>
          <a:xfrm>
            <a:off x="8565493" y="4405747"/>
            <a:ext cx="8254125" cy="6382512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rgbClr val="5E5E5E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0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1143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Dreaming of ideals</a:t>
            </a:r>
          </a:p>
        </p:txBody>
      </p: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6BFBA10E-B7CD-8ACF-2D9B-C5733B7C0CE3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b="1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94F0-9C54-B5A0-CE6E-E586BBE084AD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9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5" name="Google Shape;499;g10104eaf235_1_87">
            <a:extLst>
              <a:ext uri="{FF2B5EF4-FFF2-40B4-BE49-F238E27FC236}">
                <a16:creationId xmlns:a16="http://schemas.microsoft.com/office/drawing/2014/main" id="{1339EB9D-672A-694F-A8B5-FA12436E8227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1567196376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3745</TotalTime>
  <Words>1673</Words>
  <Application>Microsoft Macintosh PowerPoint</Application>
  <PresentationFormat>Custom</PresentationFormat>
  <Paragraphs>262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Helvetica Neue</vt:lpstr>
      <vt:lpstr>Helvetica Neue Medium</vt:lpstr>
      <vt:lpstr>Helvetica Neue UltraLight</vt:lpstr>
      <vt:lpstr>21_BasicWhite</vt:lpstr>
      <vt:lpstr>Data Visualization Accessibility</vt:lpstr>
      <vt:lpstr>Who am I? A data visualization + accessibility researcher and engineer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26% of people living in the United States self-report living with a disability that affects their daily life.</vt:lpstr>
      <vt:lpstr>Every area of disability affects data visualization work.</vt:lpstr>
      <vt:lpstr>What you will learn today</vt:lpstr>
      <vt:lpstr>Discuss: What is accessibility?</vt:lpstr>
      <vt:lpstr>Accessibility (some working definitions):</vt:lpstr>
      <vt:lpstr>26% are disabled. Now what?</vt:lpstr>
      <vt:lpstr>Concept: social vs medical models of disability</vt:lpstr>
      <vt:lpstr>What do we do about curbs in our cities?</vt:lpstr>
      <vt:lpstr>Medical model: the body is the cause of disability (according to normative standards).</vt:lpstr>
      <vt:lpstr>Medical model: augment or “cure” the body.</vt:lpstr>
      <vt:lpstr>Social model: The curb is the source of disability (a “barrier” to access).</vt:lpstr>
      <vt:lpstr>Social model: Cut the curb.</vt:lpstr>
      <vt:lpstr>Discuss: Why do people do this work?</vt:lpstr>
      <vt:lpstr>Access is a human right</vt:lpstr>
      <vt:lpstr>It is expensive to exclude accessibility</vt:lpstr>
      <vt:lpstr>15% of time spent on accessibility…</vt:lpstr>
      <vt:lpstr>Fixing inaccessibility takes 1.5 – 10x more time if done after something is built.</vt:lpstr>
      <vt:lpstr>Concept: Situational Impairment “Design for One, Extend to All”</vt:lpstr>
      <vt:lpstr>We all experience situational impairment in our daily lives. Accessibility benefits everyone!</vt:lpstr>
      <vt:lpstr>Discuss: Share an example where you might be impaired in some way and how accessible technology or infrastructure helps you.</vt:lpstr>
      <vt:lpstr>Concept: Ability Assumptions</vt:lpstr>
      <vt:lpstr>What is an inaccessible experience like?</vt:lpstr>
      <vt:lpstr>Demo: Using a screen reader</vt:lpstr>
      <vt:lpstr>Explore: An interactive bar chart</vt:lpstr>
      <vt:lpstr>A methods question: How do you know something is inaccessible?</vt:lpstr>
      <vt:lpstr>Listen to people with disabilities.</vt:lpstr>
      <vt:lpstr>There are a lot of ways to listen to PWD:</vt:lpstr>
      <vt:lpstr>How do you make a visualization accessible?</vt:lpstr>
      <vt:lpstr>Perceivable</vt:lpstr>
      <vt:lpstr>Perceivable Checklist:</vt:lpstr>
      <vt:lpstr>Design with high contrast</vt:lpstr>
      <vt:lpstr>Use High Contrast Text</vt:lpstr>
      <vt:lpstr>Use High Contrast Geometries</vt:lpstr>
      <vt:lpstr>Don’t rely on color alone! </vt:lpstr>
      <vt:lpstr>Add alt text</vt:lpstr>
      <vt:lpstr>Perceivable Evaluation Toolkit:</vt:lpstr>
      <vt:lpstr>Operable</vt:lpstr>
      <vt:lpstr>Operable Checklist:</vt:lpstr>
      <vt:lpstr>Ensure Keyboard Access (if interactive)</vt:lpstr>
      <vt:lpstr>Indicate keyboard focus, use multi-modal style</vt:lpstr>
      <vt:lpstr>Why Keyboard-only?</vt:lpstr>
      <vt:lpstr>Keyboard only example:</vt:lpstr>
      <vt:lpstr>Operable Evaluation Toolkit:</vt:lpstr>
      <vt:lpstr>Understandable</vt:lpstr>
      <vt:lpstr>Understandable Checklist:</vt:lpstr>
      <vt:lpstr>Non-descriptive titles are inaccessible</vt:lpstr>
      <vt:lpstr>Descriptive titles have summaries/takeaways</vt:lpstr>
      <vt:lpstr>All charts should have data available!</vt:lpstr>
      <vt:lpstr>Keep summaries as non-technical as possible</vt:lpstr>
      <vt:lpstr>Understandable Evaluation Toolkit:</vt:lpstr>
      <vt:lpstr>Q/A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</dc:title>
  <cp:lastModifiedBy>Frank Josiah Elavsky</cp:lastModifiedBy>
  <cp:revision>17</cp:revision>
  <dcterms:modified xsi:type="dcterms:W3CDTF">2023-01-27T00:17:51Z</dcterms:modified>
</cp:coreProperties>
</file>